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6858000" cy="9144000"/>
  <p:embeddedFontLst>
    <p:embeddedFont>
      <p:font typeface="Cambria" panose="02040503050406030204" pitchFamily="18" charset="0"/>
      <p:regular r:id="rId14"/>
      <p:bold r:id="rId15"/>
      <p:italic r:id="rId16"/>
      <p:boldItalic r:id="rId17"/>
    </p:embeddedFont>
    <p:embeddedFont>
      <p:font typeface="FZShuTi" panose="02010601030101010101" pitchFamily="2" charset="-122"/>
      <p:regular r:id="rId18"/>
    </p:embeddedFont>
    <p:embeddedFont>
      <p:font typeface="FZYaoTi" panose="02010601030101010101" pitchFamily="2" charset="-122"/>
      <p:regular r:id="rId19"/>
    </p:embeddedFont>
    <p:embeddedFont>
      <p:font typeface="Segoe UI Black" panose="020B0A02040204020203" pitchFamily="34" charset="0"/>
      <p:bold r:id="rId20"/>
      <p:boldItalic r:id="rId21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5"/>
    <a:srgbClr val="9CA8D4"/>
    <a:srgbClr val="CFD5EA"/>
    <a:srgbClr val="F8EC02"/>
    <a:srgbClr val="FEF998"/>
    <a:srgbClr val="CFAA95"/>
    <a:srgbClr val="ADB9CA"/>
    <a:srgbClr val="657071"/>
    <a:srgbClr val="333F50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1E3A5-5DC3-4BA1-BE22-F9D9F092CCCD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DB6F6-C383-42D7-B5FD-1F57ECD1B1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498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DB6F6-C383-42D7-B5FD-1F57ECD1B1A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74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93058-2653-2DA4-416C-4DB2CA595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8AAA26-AC88-EEF7-7007-457AE67CD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5F0A6D-3CA4-E512-29E2-F41764A3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52EEF9-CF89-14A6-909C-3231BAB4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9DBAE1-70CD-FCBE-F9D3-8B864020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5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0489FE-AA38-B320-063C-5C122E7B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D79505-E7A8-F581-D464-9492DF1D6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7667DC-963C-9344-D81A-D7260A0F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655E99-FFCD-DF62-4FEA-57868FFF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38908-D330-3420-FD67-5FC44B4F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56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4DE501-D6FE-40AD-D010-C6A9A3CFC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5381B71-D02A-9F13-591F-D6DAB7434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6C48A4-1B5A-360D-DEC8-87D310429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2FAE3A-2B9D-6F63-FA92-C20FAF5C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77420-1E7C-98C4-B4DF-CE71E9C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76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35046-DEE1-6178-3F61-4B258EA0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E036D-2D12-B55E-0B0E-A61DFDCB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BF9CA8-75CB-3C2C-42D5-5FB3327F5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383353-6457-B09E-AC32-A64EE72E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331B1-75DA-8270-1D50-8FD93618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80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E440B-E2D2-140D-C780-4897D106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4D7758-8E42-5C68-24C1-4744ECA9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F238-651F-73AB-10B7-3A053DA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C980DC-04BF-E0F2-56F6-E7B01D9F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D71E24-117A-8E81-8938-E88344A4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50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B80D3-202B-76C7-20AE-09EF2112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A19C8-7E8C-627B-3D32-EA8C364DB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D619D32-E4E5-E78C-7B7E-5025D97A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35F01B-05D1-7722-1AF6-2B2E4248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1CC1ED-A817-09E2-8EC1-A2463D70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F5BC00-6E56-997F-2D29-CA7B90D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07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463FF-E5DF-C7B9-8AC4-6C2BB967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D19410-150D-0328-4B1D-0C593797F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DCDFB3-1960-6793-8B7A-E0403E8E5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A2AAB9-60C2-14F8-C279-CABDCD30E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EEE5329-7A60-4D26-09C8-BEE4E1162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68C74C-80E5-7FEA-F470-CE971692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584D84B-CC9C-8D58-75AA-9F273CD4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5A0B93-FD82-063C-08F5-6F1EA536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27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B66FD-0EAA-5824-3137-AC013DBD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11E4A63-98C7-2AAE-D9CD-B0E9C8F7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851176-A6DC-AF8A-7996-59182861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9DE7-A0A3-8AEC-30B9-5C586CF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91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AA35E46-9018-093E-69EF-FF8A6B00B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80E4E5-58FF-EA11-C498-0710F8E4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E8DD9C-506F-71E2-93E8-6C43A226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57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7957AC-2513-E47A-B322-B7D73235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ABD5EC-FB5D-6E7E-C09E-12A2CB255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ADA2A9-AA00-2ABF-2EE3-0B86550FE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67ABF2-31DF-7468-908C-00C4F291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3C8DDA-0E4D-3CA4-A471-6946165A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F7D61D-3E84-0BA0-88E2-A44DCA7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84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10234-D381-3C13-A73A-79C7B510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273149-E151-61A4-DA8B-D2779031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4285A7-B7FA-D35B-D1F0-4644CCC9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4D8D42C-6442-8D5C-FE8F-28915B90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F1A650-2C91-08C2-6709-220CDB94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D9847F-546E-F76E-E3DB-46453D07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20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7FC8F7B-D273-E09C-E098-6E350CD9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32B497-867B-DB50-DD89-6192BF35C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E762E-D5D0-9A59-87C3-F712B8322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F90C3-CA99-4165-BB08-CA5D19BA7BCB}" type="datetimeFigureOut">
              <a:rPr lang="zh-TW" altLang="en-US" smtClean="0"/>
              <a:t>2025/3/4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65814A-5799-1804-5314-B263EAAA5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B980E7-CAB2-26AA-B8F6-721BBDDC7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C571-ED1F-419B-ADEF-AA13D736D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79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www.china-pot.com.tw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E0A3B6B-039D-272E-7BB7-C80EA6EE9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15920F-1FB8-EBFC-E231-FEDD9D388BAC}"/>
              </a:ext>
            </a:extLst>
          </p:cNvPr>
          <p:cNvSpPr txBox="1"/>
          <p:nvPr/>
        </p:nvSpPr>
        <p:spPr>
          <a:xfrm>
            <a:off x="1629050" y="4641827"/>
            <a:ext cx="3586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MFEE66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 </a:t>
            </a:r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專題發表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701DC5-BD85-D749-3430-28DFD7FAE5E8}"/>
              </a:ext>
            </a:extLst>
          </p:cNvPr>
          <p:cNvSpPr txBox="1"/>
          <p:nvPr/>
        </p:nvSpPr>
        <p:spPr>
          <a:xfrm>
            <a:off x="1629050" y="5272860"/>
            <a:ext cx="35865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0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sz="2500" dirty="0">
                <a:latin typeface="FZYaoTi" panose="02010601030101010101" pitchFamily="2" charset="-122"/>
                <a:ea typeface="FZYaoTi" panose="02010601030101010101" pitchFamily="2" charset="-122"/>
              </a:rPr>
              <a:t>4</a:t>
            </a:r>
            <a:r>
              <a:rPr lang="zh-TW" altLang="en-US" sz="2500" dirty="0">
                <a:latin typeface="FZYaoTi" panose="02010601030101010101" pitchFamily="2" charset="-122"/>
                <a:ea typeface="FZYaoTi" panose="02010601030101010101" pitchFamily="2" charset="-122"/>
              </a:rPr>
              <a:t> 號 陳蒼義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6169CE-CFB9-07AA-ECB6-714E4002F352}"/>
              </a:ext>
            </a:extLst>
          </p:cNvPr>
          <p:cNvSpPr txBox="1"/>
          <p:nvPr/>
        </p:nvSpPr>
        <p:spPr>
          <a:xfrm>
            <a:off x="1482570" y="2841153"/>
            <a:ext cx="746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FZYaoTi" panose="02010601030101010101" pitchFamily="2" charset="-122"/>
                <a:ea typeface="FZYaoTi" panose="02010601030101010101" pitchFamily="2" charset="-122"/>
              </a:rPr>
              <a:t>主題</a:t>
            </a:r>
            <a:r>
              <a:rPr lang="en-US" altLang="zh-TW" sz="6000" dirty="0">
                <a:latin typeface="FZYaoTi" panose="02010601030101010101" pitchFamily="2" charset="-122"/>
                <a:ea typeface="FZYaoTi" panose="02010601030101010101" pitchFamily="2" charset="-122"/>
              </a:rPr>
              <a:t>:</a:t>
            </a:r>
            <a:r>
              <a:rPr lang="zh-TW" altLang="en-US" sz="6000" dirty="0">
                <a:latin typeface="FZYaoTi" panose="02010601030101010101" pitchFamily="2" charset="-122"/>
                <a:ea typeface="FZYaoTi" panose="02010601030101010101" pitchFamily="2" charset="-122"/>
              </a:rPr>
              <a:t>茶葉、茶壺網站</a:t>
            </a:r>
          </a:p>
        </p:txBody>
      </p:sp>
    </p:spTree>
    <p:extLst>
      <p:ext uri="{BB962C8B-B14F-4D97-AF65-F5344CB8AC3E}">
        <p14:creationId xmlns:p14="http://schemas.microsoft.com/office/powerpoint/2010/main" val="382784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1E176-BD33-49D3-5FC0-FD754FC7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6E1F6E8-3BEB-13A5-35C4-DB006E57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A0207720-B25D-5F71-2BCB-09068CBBAF05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45C1603-92A7-F8A3-E952-4403F32C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25AF6DC-5E58-F3CB-38FD-4873BC7A2003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製作難題</a:t>
              </a:r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06A1AB3-7C0B-7E8D-B005-BE18B94AAFE4}"/>
              </a:ext>
            </a:extLst>
          </p:cNvPr>
          <p:cNvSpPr/>
          <p:nvPr/>
        </p:nvSpPr>
        <p:spPr>
          <a:xfrm>
            <a:off x="2867025" y="3786140"/>
            <a:ext cx="5410201" cy="981075"/>
          </a:xfrm>
          <a:prstGeom prst="roundRect">
            <a:avLst/>
          </a:prstGeom>
          <a:gradFill flip="none" rotWithShape="1">
            <a:gsLst>
              <a:gs pos="0">
                <a:srgbClr val="CFAA95">
                  <a:tint val="66000"/>
                  <a:satMod val="160000"/>
                </a:srgbClr>
              </a:gs>
              <a:gs pos="50000">
                <a:srgbClr val="CFAA95">
                  <a:tint val="44500"/>
                  <a:satMod val="160000"/>
                </a:srgbClr>
              </a:gs>
              <a:gs pos="100000">
                <a:srgbClr val="CFAA95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JavaScript </a:t>
            </a:r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功能開發還不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夠</a:t>
            </a:r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熟練，所以目前的互動效果較少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A1B60E-A705-D135-643A-7DEE8EC592C2}"/>
              </a:ext>
            </a:extLst>
          </p:cNvPr>
          <p:cNvSpPr/>
          <p:nvPr/>
        </p:nvSpPr>
        <p:spPr>
          <a:xfrm>
            <a:off x="2867025" y="2447925"/>
            <a:ext cx="5410201" cy="981075"/>
          </a:xfrm>
          <a:prstGeom prst="roundRect">
            <a:avLst/>
          </a:prstGeom>
          <a:gradFill flip="none" rotWithShape="1">
            <a:gsLst>
              <a:gs pos="0">
                <a:srgbClr val="CFAA95">
                  <a:tint val="66000"/>
                  <a:satMod val="160000"/>
                </a:srgbClr>
              </a:gs>
              <a:gs pos="50000">
                <a:srgbClr val="CFAA95">
                  <a:tint val="44500"/>
                  <a:satMod val="160000"/>
                </a:srgbClr>
              </a:gs>
              <a:gs pos="100000">
                <a:srgbClr val="CFAA95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FZYaoTi" panose="02010601030101010101" pitchFamily="2" charset="-122"/>
                <a:ea typeface="FZYaoTi" panose="02010601030101010101" pitchFamily="2" charset="-122"/>
              </a:rPr>
              <a:t>尋找適合的素材</a:t>
            </a:r>
          </a:p>
        </p:txBody>
      </p:sp>
    </p:spTree>
    <p:extLst>
      <p:ext uri="{BB962C8B-B14F-4D97-AF65-F5344CB8AC3E}">
        <p14:creationId xmlns:p14="http://schemas.microsoft.com/office/powerpoint/2010/main" val="84445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DE328-C3B1-476F-A28B-32A0BE38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F177D4-2AA1-754B-88D1-A6BF26C9A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3F528519-00A1-4C21-3B18-4C246E919830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9902F77-8DCB-8017-1A30-0B9A165B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4B18391-6957-729F-37DD-1ED6E197ADF0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資料來源</a:t>
              </a:r>
            </a:p>
          </p:txBody>
        </p:sp>
      </p:grpSp>
      <p:pic>
        <p:nvPicPr>
          <p:cNvPr id="3" name="圖片 2">
            <a:hlinkClick r:id="rId5"/>
            <a:extLst>
              <a:ext uri="{FF2B5EF4-FFF2-40B4-BE49-F238E27FC236}">
                <a16:creationId xmlns:a16="http://schemas.microsoft.com/office/drawing/2014/main" id="{F008DAD2-DE02-8011-595A-F56DBDB1B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38" y="2236413"/>
            <a:ext cx="1963635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D308A3-C6F8-4EE9-AC8A-E5FC25410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80" y="4685568"/>
            <a:ext cx="900000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BEC3AA-B6E0-9736-0BCD-883A65FB0C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38" y="4729958"/>
            <a:ext cx="1600000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206AEAD-912E-A431-0BD7-8CCD3B97A329}"/>
              </a:ext>
            </a:extLst>
          </p:cNvPr>
          <p:cNvSpPr/>
          <p:nvPr/>
        </p:nvSpPr>
        <p:spPr>
          <a:xfrm>
            <a:off x="2326236" y="2308191"/>
            <a:ext cx="2449950" cy="828222"/>
          </a:xfrm>
          <a:prstGeom prst="roundRect">
            <a:avLst/>
          </a:prstGeom>
          <a:solidFill>
            <a:srgbClr val="ADB9CA">
              <a:alpha val="85098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輪播圖、商品圖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DCBAF92E-8DD0-86CD-2CD8-E0829FBC4FF1}"/>
              </a:ext>
            </a:extLst>
          </p:cNvPr>
          <p:cNvSpPr/>
          <p:nvPr/>
        </p:nvSpPr>
        <p:spPr>
          <a:xfrm>
            <a:off x="2326236" y="4616383"/>
            <a:ext cx="2449950" cy="828222"/>
          </a:xfrm>
          <a:prstGeom prst="roundRect">
            <a:avLst/>
          </a:prstGeom>
          <a:solidFill>
            <a:srgbClr val="ADB9CA">
              <a:alpha val="85098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其他素材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F7691D3-1794-BCD8-4B1C-DE0A42A667AC}"/>
              </a:ext>
            </a:extLst>
          </p:cNvPr>
          <p:cNvSpPr/>
          <p:nvPr/>
        </p:nvSpPr>
        <p:spPr>
          <a:xfrm>
            <a:off x="5952768" y="5858125"/>
            <a:ext cx="1242587" cy="385854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生成填色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C088910-5A58-41B6-7B53-BDA600E15253}"/>
              </a:ext>
            </a:extLst>
          </p:cNvPr>
          <p:cNvSpPr/>
          <p:nvPr/>
        </p:nvSpPr>
        <p:spPr>
          <a:xfrm>
            <a:off x="7953780" y="5849247"/>
            <a:ext cx="1532412" cy="385854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ChatGPT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生成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0C6B59D-B650-C05E-A70C-1EAD69AE0F28}"/>
              </a:ext>
            </a:extLst>
          </p:cNvPr>
          <p:cNvSpPr/>
          <p:nvPr/>
        </p:nvSpPr>
        <p:spPr>
          <a:xfrm>
            <a:off x="7085362" y="3322304"/>
            <a:ext cx="2183621" cy="242239"/>
          </a:xfrm>
          <a:prstGeom prst="roundRect">
            <a:avLst/>
          </a:prstGeom>
          <a:solidFill>
            <a:srgbClr val="CFAA95">
              <a:alpha val="80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FZYaoTi" panose="02010601030101010101" pitchFamily="2" charset="-122"/>
                <a:ea typeface="FZYaoTi" panose="02010601030101010101" pitchFamily="2" charset="-122"/>
              </a:rPr>
              <a:t>https://www.china-pot.com.tw/</a:t>
            </a:r>
            <a:endParaRPr lang="zh-TW" altLang="en-US" sz="1200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19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EBEC-BDAA-694D-45A7-6833937B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4C3B5A0-B30F-C2BB-E48E-3367438B5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024F35E-1962-9630-369E-B4BCD86FCBE7}"/>
              </a:ext>
            </a:extLst>
          </p:cNvPr>
          <p:cNvGrpSpPr/>
          <p:nvPr/>
        </p:nvGrpSpPr>
        <p:grpSpPr>
          <a:xfrm>
            <a:off x="1983419" y="0"/>
            <a:ext cx="4201582" cy="2130640"/>
            <a:chOff x="1983419" y="0"/>
            <a:chExt cx="4201582" cy="213064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0D7A99C-ADD7-036D-C66C-FEDCD119A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3419" y="0"/>
              <a:ext cx="4201582" cy="2130640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562DB4C9-8D5F-BBA9-496E-317090CEA4E4}"/>
                </a:ext>
              </a:extLst>
            </p:cNvPr>
            <p:cNvSpPr txBox="1"/>
            <p:nvPr/>
          </p:nvSpPr>
          <p:spPr>
            <a:xfrm>
              <a:off x="3129860" y="469320"/>
              <a:ext cx="16601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目錄</a:t>
              </a: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0777E2-663A-CC87-30E3-9CDC77BA04E4}"/>
              </a:ext>
            </a:extLst>
          </p:cNvPr>
          <p:cNvSpPr txBox="1"/>
          <p:nvPr/>
        </p:nvSpPr>
        <p:spPr>
          <a:xfrm>
            <a:off x="1983419" y="2493432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壹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使用工具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BABD1F-E9E0-4A0B-1557-86AEBF905DA6}"/>
              </a:ext>
            </a:extLst>
          </p:cNvPr>
          <p:cNvSpPr txBox="1"/>
          <p:nvPr/>
        </p:nvSpPr>
        <p:spPr>
          <a:xfrm>
            <a:off x="1983419" y="3204928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貳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製作時程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AEC1A9-9D88-DC13-AAB4-8830AD3FAC5C}"/>
              </a:ext>
            </a:extLst>
          </p:cNvPr>
          <p:cNvSpPr txBox="1"/>
          <p:nvPr/>
        </p:nvSpPr>
        <p:spPr>
          <a:xfrm>
            <a:off x="1983419" y="3916424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參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功能介紹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642EF0C-79D9-EC4D-3BE7-A7992CA82B62}"/>
              </a:ext>
            </a:extLst>
          </p:cNvPr>
          <p:cNvSpPr txBox="1"/>
          <p:nvPr/>
        </p:nvSpPr>
        <p:spPr>
          <a:xfrm>
            <a:off x="1983419" y="4627920"/>
            <a:ext cx="3586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四 </a:t>
            </a:r>
            <a:r>
              <a:rPr lang="en-US" altLang="zh-TW" sz="3000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sz="3000" dirty="0">
                <a:latin typeface="FZYaoTi" panose="02010601030101010101" pitchFamily="2" charset="-122"/>
                <a:ea typeface="FZYaoTi" panose="02010601030101010101" pitchFamily="2" charset="-122"/>
              </a:rPr>
              <a:t> 製作難題</a:t>
            </a:r>
          </a:p>
        </p:txBody>
      </p:sp>
    </p:spTree>
    <p:extLst>
      <p:ext uri="{BB962C8B-B14F-4D97-AF65-F5344CB8AC3E}">
        <p14:creationId xmlns:p14="http://schemas.microsoft.com/office/powerpoint/2010/main" val="273205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A4F9-9EC0-2295-BBD7-54BF3460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4D14E7-7DFC-C155-E85A-FC52A2E60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1463DDF5-BF5B-7B5D-EDE8-EB1D9687C27C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35D60BC-407E-D168-2AB2-D84F183C3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86654BB-A0B0-06FD-D1C5-3FEE9DCC4CCD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使用工具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3D11272-F945-A887-9681-64A320353334}"/>
              </a:ext>
            </a:extLst>
          </p:cNvPr>
          <p:cNvGrpSpPr/>
          <p:nvPr/>
        </p:nvGrpSpPr>
        <p:grpSpPr>
          <a:xfrm>
            <a:off x="1239917" y="1735373"/>
            <a:ext cx="9712166" cy="4600648"/>
            <a:chOff x="746641" y="2037214"/>
            <a:chExt cx="9712166" cy="4600648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83A9F7B7-6FB8-74DE-C1A1-16FA5879D782}"/>
                </a:ext>
              </a:extLst>
            </p:cNvPr>
            <p:cNvSpPr/>
            <p:nvPr/>
          </p:nvSpPr>
          <p:spPr>
            <a:xfrm>
              <a:off x="746641" y="2552122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F9934DF-EFD6-84FA-3C0B-CC9CC3BCE37C}"/>
                </a:ext>
              </a:extLst>
            </p:cNvPr>
            <p:cNvSpPr txBox="1"/>
            <p:nvPr/>
          </p:nvSpPr>
          <p:spPr>
            <a:xfrm>
              <a:off x="868748" y="2037214"/>
              <a:ext cx="13821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HTML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8F3B3F8-A681-BF6D-B217-5CD2470101EE}"/>
                </a:ext>
              </a:extLst>
            </p:cNvPr>
            <p:cNvSpPr txBox="1"/>
            <p:nvPr/>
          </p:nvSpPr>
          <p:spPr>
            <a:xfrm>
              <a:off x="2359277" y="4418236"/>
              <a:ext cx="9207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CSS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1598D757-DD41-44B0-7A09-E9F606E9898C}"/>
                </a:ext>
              </a:extLst>
            </p:cNvPr>
            <p:cNvSpPr txBox="1"/>
            <p:nvPr/>
          </p:nvSpPr>
          <p:spPr>
            <a:xfrm>
              <a:off x="3494814" y="2041051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JavaScript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8D799D1-DD98-F8D2-EDC4-D9154200B5C8}"/>
                </a:ext>
              </a:extLst>
            </p:cNvPr>
            <p:cNvSpPr txBox="1"/>
            <p:nvPr/>
          </p:nvSpPr>
          <p:spPr>
            <a:xfrm>
              <a:off x="5312663" y="4418236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Bootstrap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30D0136-F473-BE47-F4BA-B84BA790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1" t="8092" r="12015"/>
            <a:stretch/>
          </p:blipFill>
          <p:spPr>
            <a:xfrm>
              <a:off x="968884" y="2739684"/>
              <a:ext cx="1181900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8132F44-CEB5-08AC-4525-35CEAF0F31D1}"/>
                </a:ext>
              </a:extLst>
            </p:cNvPr>
            <p:cNvSpPr/>
            <p:nvPr/>
          </p:nvSpPr>
          <p:spPr>
            <a:xfrm>
              <a:off x="2006451" y="4920877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480F4D5A-AA44-065C-D332-7063192653D7}"/>
                </a:ext>
              </a:extLst>
            </p:cNvPr>
            <p:cNvSpPr/>
            <p:nvPr/>
          </p:nvSpPr>
          <p:spPr>
            <a:xfrm>
              <a:off x="3686274" y="2552121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75218A59-C0A9-6C01-A3EB-ACA4D5563EF4}"/>
                </a:ext>
              </a:extLst>
            </p:cNvPr>
            <p:cNvSpPr/>
            <p:nvPr/>
          </p:nvSpPr>
          <p:spPr>
            <a:xfrm>
              <a:off x="5472836" y="4920876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4966A7B-AB17-9D8E-FB7C-0DCBB6FA9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9" r="37596" b="21337"/>
            <a:stretch/>
          </p:blipFill>
          <p:spPr>
            <a:xfrm>
              <a:off x="2205581" y="5116121"/>
              <a:ext cx="1289233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A0AAFBE-DB61-30FE-8C1B-80D91C013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46" b="10723"/>
            <a:stretch/>
          </p:blipFill>
          <p:spPr>
            <a:xfrm>
              <a:off x="3887480" y="2709000"/>
              <a:ext cx="1241731" cy="144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C7BBE9C-03EE-BB05-4D4B-68B2A3AD3DFF}"/>
                </a:ext>
              </a:extLst>
            </p:cNvPr>
            <p:cNvSpPr/>
            <p:nvPr/>
          </p:nvSpPr>
          <p:spPr>
            <a:xfrm>
              <a:off x="8832418" y="4920876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1DC1BAF5-E614-13EB-82C8-998E6CC2B8A5}"/>
                </a:ext>
              </a:extLst>
            </p:cNvPr>
            <p:cNvSpPr/>
            <p:nvPr/>
          </p:nvSpPr>
          <p:spPr>
            <a:xfrm>
              <a:off x="6752632" y="2558391"/>
              <a:ext cx="1626389" cy="17169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01D7E2E-2CAA-9B4E-FC84-8B149E22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773" y="5125004"/>
              <a:ext cx="1444514" cy="1152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B01E899-36FB-556F-B9F4-C99F351D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07" y="2709000"/>
              <a:ext cx="1817308" cy="1260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67C7F8-7BB7-8DE1-9948-486146B4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5612" y="5390507"/>
              <a:ext cx="1440000" cy="7777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BCBF109-7D54-DB6A-D066-6FB8319420DF}"/>
                </a:ext>
              </a:extLst>
            </p:cNvPr>
            <p:cNvSpPr txBox="1"/>
            <p:nvPr/>
          </p:nvSpPr>
          <p:spPr>
            <a:xfrm>
              <a:off x="9128520" y="4418236"/>
              <a:ext cx="10102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PHP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87BBE1B-7BAE-B2BB-E763-6B7442602812}"/>
                </a:ext>
              </a:extLst>
            </p:cNvPr>
            <p:cNvSpPr txBox="1"/>
            <p:nvPr/>
          </p:nvSpPr>
          <p:spPr>
            <a:xfrm>
              <a:off x="6806462" y="2037214"/>
              <a:ext cx="151872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latin typeface="Segoe UI Black" panose="020B0A02040204020203" pitchFamily="34" charset="0"/>
                  <a:ea typeface="Segoe UI Black" panose="020B0A02040204020203" pitchFamily="34" charset="0"/>
                </a:rPr>
                <a:t>MySQL</a:t>
              </a:r>
              <a:endParaRPr lang="zh-TW" altLang="en-US" sz="3000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45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58EF-995E-8612-8BDC-155A14603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81E888-A7F9-1059-6EAB-0F6082A4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74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5CEF48F2-F68E-CF0E-E47B-8F4F3702532F}"/>
              </a:ext>
            </a:extLst>
          </p:cNvPr>
          <p:cNvGrpSpPr/>
          <p:nvPr/>
        </p:nvGrpSpPr>
        <p:grpSpPr>
          <a:xfrm>
            <a:off x="504824" y="7620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5366188-A1A1-0B11-5096-655C89FF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EE7E7D-AA86-6CF4-6AAC-4F921CBA26EA}"/>
                </a:ext>
              </a:extLst>
            </p:cNvPr>
            <p:cNvSpPr txBox="1"/>
            <p:nvPr/>
          </p:nvSpPr>
          <p:spPr>
            <a:xfrm>
              <a:off x="872435" y="315388"/>
              <a:ext cx="272801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製作時程</a:t>
              </a: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8B4A19E-811D-4D9B-7775-4EB64C30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967482"/>
              </p:ext>
            </p:extLst>
          </p:nvPr>
        </p:nvGraphicFramePr>
        <p:xfrm>
          <a:off x="1292397" y="1586024"/>
          <a:ext cx="9607206" cy="37213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2458">
                  <a:extLst>
                    <a:ext uri="{9D8B030D-6E8A-4147-A177-3AD203B41FA5}">
                      <a16:colId xmlns:a16="http://schemas.microsoft.com/office/drawing/2014/main" val="377785868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40353146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42458009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297622648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348779061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290904792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612517190"/>
                    </a:ext>
                  </a:extLst>
                </a:gridCol>
              </a:tblGrid>
              <a:tr h="930349"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30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 31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C9C9C9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91032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3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4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5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6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7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4360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11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12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13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14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15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01664"/>
                  </a:ext>
                </a:extLst>
              </a:tr>
              <a:tr h="930349"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16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17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18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19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>
                          <a:latin typeface="FZShuTi" panose="02010601030101010101" pitchFamily="2" charset="-122"/>
                          <a:ea typeface="FZShuTi" panose="02010601030101010101" pitchFamily="2" charset="-122"/>
                        </a:rPr>
                        <a:t>20</a:t>
                      </a:r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b="1" dirty="0">
                        <a:latin typeface="FZShuTi" panose="02010601030101010101" pitchFamily="2" charset="-122"/>
                        <a:ea typeface="FZShuTi" panose="02010601030101010101" pitchFamily="2" charset="-122"/>
                      </a:endParaRPr>
                    </a:p>
                  </a:txBody>
                  <a:tcPr>
                    <a:solidFill>
                      <a:srgbClr val="657071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767796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90B32F00-195D-2D6D-CEDC-F2B1AD842860}"/>
              </a:ext>
            </a:extLst>
          </p:cNvPr>
          <p:cNvGrpSpPr/>
          <p:nvPr/>
        </p:nvGrpSpPr>
        <p:grpSpPr>
          <a:xfrm>
            <a:off x="1471989" y="1937488"/>
            <a:ext cx="9289317" cy="3316803"/>
            <a:chOff x="541101" y="2239186"/>
            <a:chExt cx="9289317" cy="3316803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3460AC2-4275-77A0-E517-C8CEC060FFC6}"/>
                </a:ext>
              </a:extLst>
            </p:cNvPr>
            <p:cNvSpPr/>
            <p:nvPr/>
          </p:nvSpPr>
          <p:spPr>
            <a:xfrm>
              <a:off x="3437774" y="2239186"/>
              <a:ext cx="2977360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主題構想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E60E51B2-7A4C-105E-698C-8B97E6E05F1B}"/>
                </a:ext>
              </a:extLst>
            </p:cNvPr>
            <p:cNvSpPr/>
            <p:nvPr/>
          </p:nvSpPr>
          <p:spPr>
            <a:xfrm>
              <a:off x="7441274" y="2239186"/>
              <a:ext cx="2324163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網頁架構草稿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988679F-FCD7-8920-ECB2-FAD67A942D90}"/>
                </a:ext>
              </a:extLst>
            </p:cNvPr>
            <p:cNvSpPr/>
            <p:nvPr/>
          </p:nvSpPr>
          <p:spPr>
            <a:xfrm>
              <a:off x="4554239" y="5025469"/>
              <a:ext cx="1221745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製作簡報</a:t>
              </a:r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F297BBEB-D9B2-2C0D-FC28-70B97B5767A4}"/>
                </a:ext>
              </a:extLst>
            </p:cNvPr>
            <p:cNvSpPr/>
            <p:nvPr/>
          </p:nvSpPr>
          <p:spPr>
            <a:xfrm>
              <a:off x="5986851" y="5019590"/>
              <a:ext cx="1150795" cy="530520"/>
            </a:xfrm>
            <a:prstGeom prst="roundRect">
              <a:avLst/>
            </a:prstGeom>
            <a:solidFill>
              <a:srgbClr val="C00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專題發表</a:t>
              </a: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B02C0978-A8D9-C56F-4422-FD99A380C6CA}"/>
                </a:ext>
              </a:extLst>
            </p:cNvPr>
            <p:cNvSpPr/>
            <p:nvPr/>
          </p:nvSpPr>
          <p:spPr>
            <a:xfrm>
              <a:off x="887886" y="3171827"/>
              <a:ext cx="3053401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蒐集、製作素材</a:t>
              </a: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38967E7B-38FD-9BDA-234A-2CF6845D37C5}"/>
                </a:ext>
              </a:extLst>
            </p:cNvPr>
            <p:cNvSpPr/>
            <p:nvPr/>
          </p:nvSpPr>
          <p:spPr>
            <a:xfrm>
              <a:off x="4593398" y="3162180"/>
              <a:ext cx="2454127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頁首、商品小卡</a:t>
              </a:r>
            </a:p>
          </p:txBody>
        </p:sp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FDA0EE71-8C78-D07E-AEA2-132E57FF9C31}"/>
                </a:ext>
              </a:extLst>
            </p:cNvPr>
            <p:cNvSpPr/>
            <p:nvPr/>
          </p:nvSpPr>
          <p:spPr>
            <a:xfrm>
              <a:off x="7376291" y="3162180"/>
              <a:ext cx="2454127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登入、註</a:t>
              </a:r>
              <a:r>
                <a:rPr lang="zh-TW" altLang="en-US" sz="1700" b="1" dirty="0">
                  <a:latin typeface="SimSun" panose="02010600030101010101" pitchFamily="2" charset="-122"/>
                  <a:ea typeface="SimSun" panose="02010600030101010101" pitchFamily="2" charset="-122"/>
                </a:rPr>
                <a:t>冊</a:t>
              </a:r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會員</a:t>
              </a:r>
              <a:endParaRPr lang="zh-TW" altLang="en-US" dirty="0"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D0DDD902-07D4-B9CB-4FB8-A2EFD79D6C06}"/>
                </a:ext>
              </a:extLst>
            </p:cNvPr>
            <p:cNvSpPr/>
            <p:nvPr/>
          </p:nvSpPr>
          <p:spPr>
            <a:xfrm>
              <a:off x="541101" y="4097325"/>
              <a:ext cx="1051850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問與答</a:t>
              </a:r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82B96215-9CB3-E18A-0460-5E02B19D8FBE}"/>
                </a:ext>
              </a:extLst>
            </p:cNvPr>
            <p:cNvSpPr/>
            <p:nvPr/>
          </p:nvSpPr>
          <p:spPr>
            <a:xfrm>
              <a:off x="1865021" y="4097325"/>
              <a:ext cx="1160135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聯絡我們</a:t>
              </a: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74860195-831E-CEFF-B047-908180E6CBCA}"/>
                </a:ext>
              </a:extLst>
            </p:cNvPr>
            <p:cNvSpPr/>
            <p:nvPr/>
          </p:nvSpPr>
          <p:spPr>
            <a:xfrm>
              <a:off x="4721647" y="4097325"/>
              <a:ext cx="5043790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網頁互動功能優化</a:t>
              </a: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4B1FD632-05F2-F246-5F53-4909D7EE7E7F}"/>
                </a:ext>
              </a:extLst>
            </p:cNvPr>
            <p:cNvSpPr/>
            <p:nvPr/>
          </p:nvSpPr>
          <p:spPr>
            <a:xfrm>
              <a:off x="541101" y="5017760"/>
              <a:ext cx="3550724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網頁互動功能優化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1341592B-CEAD-8769-2C6F-6F51709148DC}"/>
                </a:ext>
              </a:extLst>
            </p:cNvPr>
            <p:cNvSpPr/>
            <p:nvPr/>
          </p:nvSpPr>
          <p:spPr>
            <a:xfrm>
              <a:off x="3366869" y="4085119"/>
              <a:ext cx="909275" cy="530520"/>
            </a:xfrm>
            <a:prstGeom prst="roundRect">
              <a:avLst/>
            </a:prstGeom>
            <a:solidFill>
              <a:schemeClr val="tx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頁尾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9234C73-88AF-F536-9A81-4A10D8CE7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554533"/>
              </p:ext>
            </p:extLst>
          </p:nvPr>
        </p:nvGraphicFramePr>
        <p:xfrm>
          <a:off x="1292397" y="5477252"/>
          <a:ext cx="9607206" cy="95804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72458">
                  <a:extLst>
                    <a:ext uri="{9D8B030D-6E8A-4147-A177-3AD203B41FA5}">
                      <a16:colId xmlns:a16="http://schemas.microsoft.com/office/drawing/2014/main" val="2357785110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06152410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836495375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323817245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4290603747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1062202668"/>
                    </a:ext>
                  </a:extLst>
                </a:gridCol>
                <a:gridCol w="1372458">
                  <a:extLst>
                    <a:ext uri="{9D8B030D-6E8A-4147-A177-3AD203B41FA5}">
                      <a16:colId xmlns:a16="http://schemas.microsoft.com/office/drawing/2014/main" val="2042844203"/>
                    </a:ext>
                  </a:extLst>
                </a:gridCol>
              </a:tblGrid>
              <a:tr h="95804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27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28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2">
                        <a:lumMod val="25000"/>
                        <a:alpha val="7490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446607"/>
                  </a:ext>
                </a:extLst>
              </a:tr>
            </a:tbl>
          </a:graphicData>
        </a:graphic>
      </p:graphicFrame>
      <p:grpSp>
        <p:nvGrpSpPr>
          <p:cNvPr id="23" name="群組 22">
            <a:extLst>
              <a:ext uri="{FF2B5EF4-FFF2-40B4-BE49-F238E27FC236}">
                <a16:creationId xmlns:a16="http://schemas.microsoft.com/office/drawing/2014/main" id="{8B2F4013-D300-1DE4-30A9-413DD31065A9}"/>
              </a:ext>
            </a:extLst>
          </p:cNvPr>
          <p:cNvGrpSpPr/>
          <p:nvPr/>
        </p:nvGrpSpPr>
        <p:grpSpPr>
          <a:xfrm>
            <a:off x="1471988" y="5818165"/>
            <a:ext cx="7985986" cy="530520"/>
            <a:chOff x="541100" y="6164664"/>
            <a:chExt cx="7985986" cy="53052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D5012E73-42B9-0333-238F-35FE32B0C5E7}"/>
                </a:ext>
              </a:extLst>
            </p:cNvPr>
            <p:cNvSpPr/>
            <p:nvPr/>
          </p:nvSpPr>
          <p:spPr>
            <a:xfrm>
              <a:off x="541100" y="6164664"/>
              <a:ext cx="6596545" cy="530520"/>
            </a:xfrm>
            <a:prstGeom prst="roundRect">
              <a:avLst/>
            </a:prstGeom>
            <a:solidFill>
              <a:srgbClr val="333F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加入</a:t>
              </a:r>
              <a:r>
                <a:rPr lang="en-US" altLang="zh-TW" dirty="0">
                  <a:latin typeface="FZYaoTi" panose="02010601030101010101" pitchFamily="2" charset="-122"/>
                  <a:ea typeface="FZYaoTi" panose="02010601030101010101" pitchFamily="2" charset="-122"/>
                </a:rPr>
                <a:t>MySQL &amp; PHP </a:t>
              </a:r>
              <a:endParaRPr lang="zh-TW" altLang="en-US" dirty="0">
                <a:latin typeface="FZYaoTi" panose="02010601030101010101" pitchFamily="2" charset="-122"/>
                <a:ea typeface="FZYaoTi" panose="02010601030101010101" pitchFamily="2" charset="-122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DF6DBC7-5303-77C4-29B6-6208361D4B3E}"/>
                </a:ext>
              </a:extLst>
            </p:cNvPr>
            <p:cNvSpPr/>
            <p:nvPr/>
          </p:nvSpPr>
          <p:spPr>
            <a:xfrm>
              <a:off x="7376291" y="6164664"/>
              <a:ext cx="1150795" cy="530520"/>
            </a:xfrm>
            <a:prstGeom prst="roundRect">
              <a:avLst/>
            </a:prstGeom>
            <a:solidFill>
              <a:srgbClr val="C0000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FZYaoTi" panose="02010601030101010101" pitchFamily="2" charset="-122"/>
                  <a:ea typeface="FZYaoTi" panose="02010601030101010101" pitchFamily="2" charset="-122"/>
                </a:rPr>
                <a:t>專題發表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548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4DD5C-4C80-F384-A166-F743CAA44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969904-92A8-34CD-E01A-782A4BAA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75EB8D1-D924-4735-6B55-F19F8FC5B05A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61752D6-6A6C-6485-8061-40993FA05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72191B0-A732-791B-D795-8FE0ADE37C84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897DEF3-03D3-092C-2301-4DFDC020B853}"/>
              </a:ext>
            </a:extLst>
          </p:cNvPr>
          <p:cNvGrpSpPr/>
          <p:nvPr/>
        </p:nvGrpSpPr>
        <p:grpSpPr>
          <a:xfrm>
            <a:off x="264277" y="296667"/>
            <a:ext cx="2770980" cy="2752793"/>
            <a:chOff x="3264062" y="2625197"/>
            <a:chExt cx="2770980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F65A921-F532-3BA9-E977-CC6DE88C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93D815F6-8B15-A58B-F115-1FA87D47191B}"/>
                </a:ext>
              </a:extLst>
            </p:cNvPr>
            <p:cNvSpPr txBox="1"/>
            <p:nvPr/>
          </p:nvSpPr>
          <p:spPr>
            <a:xfrm>
              <a:off x="3899008" y="3651290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FZYaoTi" panose="02010601030101010101" pitchFamily="2" charset="-122"/>
                </a:rPr>
                <a:t>HTML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1B312FE5-CFEF-09AE-37EC-777843C51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24" y="3113960"/>
            <a:ext cx="5909644" cy="605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B21C57A-826C-4BCE-5C12-09A8B0636C88}"/>
              </a:ext>
            </a:extLst>
          </p:cNvPr>
          <p:cNvSpPr/>
          <p:nvPr/>
        </p:nvSpPr>
        <p:spPr>
          <a:xfrm>
            <a:off x="291978" y="2359632"/>
            <a:ext cx="1214490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頁首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FDC179B-1B90-A276-7D4B-47FB2B6EF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401" y="4313039"/>
            <a:ext cx="4641953" cy="22430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7B667BD-33FE-0027-4508-F81650F7F3A6}"/>
              </a:ext>
            </a:extLst>
          </p:cNvPr>
          <p:cNvSpPr/>
          <p:nvPr/>
        </p:nvSpPr>
        <p:spPr>
          <a:xfrm>
            <a:off x="6748567" y="3670615"/>
            <a:ext cx="1382071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問答區排版</a:t>
            </a:r>
          </a:p>
        </p:txBody>
      </p:sp>
    </p:spTree>
    <p:extLst>
      <p:ext uri="{BB962C8B-B14F-4D97-AF65-F5344CB8AC3E}">
        <p14:creationId xmlns:p14="http://schemas.microsoft.com/office/powerpoint/2010/main" val="230825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5E3E3-64EC-0A23-65CC-A4B2FC1A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3CB3EF-41FE-CB22-4F10-C44D73DE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B6A4DCF2-6D51-C879-B637-419B2CA9FC0C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8778431-1647-87BD-C49A-D46397A45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BCE2B5E-85A6-9A3E-505D-112985E9F325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E443DFA-81DF-C1CB-6123-02967DAAA142}"/>
              </a:ext>
            </a:extLst>
          </p:cNvPr>
          <p:cNvGrpSpPr/>
          <p:nvPr/>
        </p:nvGrpSpPr>
        <p:grpSpPr>
          <a:xfrm>
            <a:off x="264277" y="296667"/>
            <a:ext cx="2845403" cy="2752793"/>
            <a:chOff x="3264062" y="2625197"/>
            <a:chExt cx="284540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D9111D-743E-98EF-A71E-D18009330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228E959F-B72A-71B4-C27B-84DAF783982D}"/>
                </a:ext>
              </a:extLst>
            </p:cNvPr>
            <p:cNvSpPr txBox="1"/>
            <p:nvPr/>
          </p:nvSpPr>
          <p:spPr>
            <a:xfrm>
              <a:off x="3973431" y="3660796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CSS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C5FECBD-B1F9-0A95-0C25-1D8080184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86" y="3114569"/>
            <a:ext cx="3645636" cy="1265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CD0523D6-ED57-FE0F-7DCE-FD42A4AE1E3B}"/>
              </a:ext>
            </a:extLst>
          </p:cNvPr>
          <p:cNvSpPr/>
          <p:nvPr/>
        </p:nvSpPr>
        <p:spPr>
          <a:xfrm>
            <a:off x="632085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FZYaoTi" panose="02010601030101010101" pitchFamily="2" charset="-122"/>
                <a:ea typeface="FZYaoTi" panose="02010601030101010101" pitchFamily="2" charset="-122"/>
              </a:rPr>
              <a:t>Animate.cs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 -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CSS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動畫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AC40764-10BB-8F7E-5E32-20D13D9923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68" t="23690" r="81432" b="5372"/>
          <a:stretch/>
        </p:blipFill>
        <p:spPr>
          <a:xfrm>
            <a:off x="8992197" y="2017781"/>
            <a:ext cx="1293521" cy="45276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B25525A-B6D6-BDBE-68AC-9587C30C635C}"/>
              </a:ext>
            </a:extLst>
          </p:cNvPr>
          <p:cNvSpPr/>
          <p:nvPr/>
        </p:nvSpPr>
        <p:spPr>
          <a:xfrm>
            <a:off x="6096000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RWD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商品排列調整</a:t>
            </a:r>
          </a:p>
        </p:txBody>
      </p:sp>
    </p:spTree>
    <p:extLst>
      <p:ext uri="{BB962C8B-B14F-4D97-AF65-F5344CB8AC3E}">
        <p14:creationId xmlns:p14="http://schemas.microsoft.com/office/powerpoint/2010/main" val="318592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0F943-5D57-AB8A-8784-DC2849B5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26B23D-25D7-ED6D-56E0-B03196EE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4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07C8427B-B11F-25BD-2C05-51E484DD00BD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29F21D1-2487-3384-1444-6836641BD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0AC6A6F-80DC-A2A0-1244-100735E87AB6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7812A4B-4F51-3919-C7CB-F63C9F2BD216}"/>
              </a:ext>
            </a:extLst>
          </p:cNvPr>
          <p:cNvGrpSpPr/>
          <p:nvPr/>
        </p:nvGrpSpPr>
        <p:grpSpPr>
          <a:xfrm>
            <a:off x="264277" y="296667"/>
            <a:ext cx="2752793" cy="2752793"/>
            <a:chOff x="3264062" y="2625197"/>
            <a:chExt cx="275279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FD609DA-8733-6A70-3471-966177C00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A40180C7-1425-03B8-2F80-E6BF38AB529E}"/>
                </a:ext>
              </a:extLst>
            </p:cNvPr>
            <p:cNvSpPr txBox="1"/>
            <p:nvPr/>
          </p:nvSpPr>
          <p:spPr>
            <a:xfrm>
              <a:off x="3441803" y="3651290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Bootstrap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BD125BB9-BA32-583D-32BC-D02CBBFE5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19" b="93367" l="2866" r="95860">
                        <a14:foregroundMark x1="11040" y1="24544" x2="6157" y2="45274"/>
                        <a14:foregroundMark x1="6157" y1="45274" x2="9342" y2="75124"/>
                        <a14:foregroundMark x1="9342" y1="75124" x2="53503" y2="93864"/>
                        <a14:foregroundMark x1="53503" y1="93864" x2="58493" y2="92537"/>
                        <a14:foregroundMark x1="67304" y1="87065" x2="75372" y2="83914"/>
                        <a14:foregroundMark x1="75372" y1="83914" x2="88641" y2="60697"/>
                        <a14:foregroundMark x1="88641" y1="60697" x2="92144" y2="39967"/>
                        <a14:foregroundMark x1="92144" y1="39967" x2="91826" y2="36318"/>
                        <a14:foregroundMark x1="92144" y1="31841" x2="94374" y2="52073"/>
                        <a14:foregroundMark x1="94374" y1="52073" x2="91614" y2="69983"/>
                        <a14:foregroundMark x1="91614" y1="69983" x2="81316" y2="83250"/>
                        <a14:foregroundMark x1="81316" y1="83250" x2="74628" y2="84411"/>
                        <a14:foregroundMark x1="95541" y1="47761" x2="96072" y2="61360"/>
                        <a14:foregroundMark x1="96072" y1="61360" x2="95860" y2="61692"/>
                        <a14:foregroundMark x1="9236" y1="29187" x2="4777" y2="40464"/>
                        <a14:foregroundMark x1="4777" y1="40464" x2="4777" y2="62189"/>
                        <a14:foregroundMark x1="4777" y1="62189" x2="6263" y2="71973"/>
                        <a14:foregroundMark x1="6263" y1="71973" x2="10616" y2="81758"/>
                        <a14:foregroundMark x1="4246" y1="40796" x2="2866" y2="42289"/>
                        <a14:foregroundMark x1="40127" y1="83914" x2="33439" y2="865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095" y="2723347"/>
            <a:ext cx="5693300" cy="3644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B273461-056D-50C7-2F36-4DAFDE7E0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77" b="98182" l="4167" r="92593">
                        <a14:foregroundMark x1="11574" y1="14545" x2="15278" y2="29870"/>
                        <a14:foregroundMark x1="12037" y1="10649" x2="72222" y2="6753"/>
                        <a14:foregroundMark x1="55556" y1="3377" x2="55556" y2="3377"/>
                        <a14:foregroundMark x1="14352" y1="44156" x2="14352" y2="44156"/>
                        <a14:foregroundMark x1="18519" y1="49091" x2="18519" y2="49091"/>
                        <a14:foregroundMark x1="15278" y1="39221" x2="15278" y2="39221"/>
                        <a14:foregroundMark x1="12963" y1="31688" x2="31944" y2="52987"/>
                        <a14:foregroundMark x1="31944" y1="52987" x2="68519" y2="50649"/>
                        <a14:foregroundMark x1="68519" y1="50649" x2="68519" y2="50649"/>
                        <a14:foregroundMark x1="86574" y1="39481" x2="67593" y2="73766"/>
                        <a14:foregroundMark x1="67593" y1="73766" x2="47222" y2="85714"/>
                        <a14:foregroundMark x1="47222" y1="85714" x2="46296" y2="85714"/>
                        <a14:foregroundMark x1="15741" y1="44156" x2="16204" y2="91948"/>
                        <a14:foregroundMark x1="68519" y1="92987" x2="42593" y2="88052"/>
                        <a14:foregroundMark x1="42593" y1="88052" x2="38426" y2="65195"/>
                        <a14:foregroundMark x1="38426" y1="65195" x2="41204" y2="62078"/>
                        <a14:foregroundMark x1="56944" y1="65455" x2="56944" y2="65455"/>
                        <a14:foregroundMark x1="85648" y1="54545" x2="92593" y2="74805"/>
                        <a14:foregroundMark x1="8796" y1="52208" x2="34259" y2="57922"/>
                        <a14:foregroundMark x1="38889" y1="64156" x2="34722" y2="63377"/>
                        <a14:foregroundMark x1="6944" y1="55844" x2="6944" y2="55844"/>
                        <a14:foregroundMark x1="7407" y1="53247" x2="7407" y2="53247"/>
                        <a14:foregroundMark x1="6019" y1="53247" x2="6019" y2="54286"/>
                        <a14:foregroundMark x1="10185" y1="67013" x2="10185" y2="67013"/>
                        <a14:foregroundMark x1="7870" y1="56364" x2="16667" y2="90390"/>
                        <a14:foregroundMark x1="16667" y1="90390" x2="62963" y2="94286"/>
                        <a14:foregroundMark x1="62963" y1="94286" x2="81481" y2="80519"/>
                        <a14:foregroundMark x1="81481" y1="80519" x2="82407" y2="77403"/>
                        <a14:foregroundMark x1="87500" y1="80519" x2="84259" y2="89870"/>
                        <a14:foregroundMark x1="76852" y1="66494" x2="76389" y2="72468"/>
                        <a14:foregroundMark x1="6481" y1="64156" x2="7407" y2="92468"/>
                        <a14:foregroundMark x1="7407" y1="92468" x2="42130" y2="95844"/>
                        <a14:foregroundMark x1="42130" y1="95844" x2="67593" y2="94545"/>
                        <a14:foregroundMark x1="67593" y1="94545" x2="81944" y2="89870"/>
                        <a14:foregroundMark x1="39352" y1="63377" x2="48611" y2="68312"/>
                        <a14:foregroundMark x1="92593" y1="50909" x2="92593" y2="50909"/>
                        <a14:foregroundMark x1="83333" y1="86494" x2="78241" y2="94026"/>
                        <a14:foregroundMark x1="87500" y1="91688" x2="84259" y2="94545"/>
                        <a14:foregroundMark x1="89815" y1="93247" x2="84722" y2="95844"/>
                        <a14:foregroundMark x1="87963" y1="95844" x2="81019" y2="96623"/>
                        <a14:foregroundMark x1="90741" y1="97143" x2="90741" y2="97143"/>
                        <a14:foregroundMark x1="91667" y1="97143" x2="91667" y2="97143"/>
                        <a14:foregroundMark x1="91667" y1="96104" x2="26852" y2="97403"/>
                        <a14:foregroundMark x1="26852" y1="97403" x2="6481" y2="92468"/>
                        <a14:foregroundMark x1="26852" y1="98182" x2="7407" y2="93506"/>
                        <a14:foregroundMark x1="10648" y1="96364" x2="8796" y2="96883"/>
                        <a14:foregroundMark x1="6406" y1="95325" x2="5556" y2="95065"/>
                        <a14:foregroundMark x1="7252" y1="95584" x2="6406" y2="95325"/>
                        <a14:foregroundMark x1="8952" y1="96104" x2="7252" y2="95584"/>
                        <a14:foregroundMark x1="10648" y1="96623" x2="8952" y2="96104"/>
                        <a14:foregroundMark x1="4167" y1="95325" x2="4167" y2="95325"/>
                        <a14:foregroundMark x1="5093" y1="95584" x2="5093" y2="95584"/>
                        <a14:foregroundMark x1="4167" y1="95844" x2="4167" y2="95844"/>
                        <a14:foregroundMark x1="4630" y1="95325" x2="4630" y2="95325"/>
                        <a14:foregroundMark x1="4630" y1="95325" x2="4630" y2="95325"/>
                        <a14:foregroundMark x1="4630" y1="95325" x2="4630" y2="95844"/>
                        <a14:foregroundMark x1="4630" y1="95065" x2="4630" y2="95325"/>
                        <a14:backgroundMark x1="5556" y1="97922" x2="5093" y2="97922"/>
                        <a14:backgroundMark x1="3704" y1="96104" x2="3704" y2="96104"/>
                        <a14:backgroundMark x1="3241" y1="95325" x2="3241" y2="95325"/>
                        <a14:backgroundMark x1="92130" y1="97922" x2="92130" y2="97922"/>
                        <a14:backgroundMark x1="91667" y1="97922" x2="91667" y2="97922"/>
                        <a14:backgroundMark x1="92593" y1="97403" x2="92593" y2="97403"/>
                        <a14:backgroundMark x1="92593" y1="97143" x2="92593" y2="97143"/>
                        <a14:backgroundMark x1="92593" y1="96883" x2="92593" y2="96883"/>
                        <a14:backgroundMark x1="92593" y1="96623" x2="92593" y2="96623"/>
                        <a14:backgroundMark x1="92130" y1="97662" x2="92130" y2="97662"/>
                        <a14:backgroundMark x1="91667" y1="97662" x2="91667" y2="97662"/>
                        <a14:backgroundMark x1="92593" y1="97403" x2="92593" y2="97403"/>
                        <a14:backgroundMark x1="92130" y1="97143" x2="92130" y2="97143"/>
                        <a14:backgroundMark x1="89352" y1="98182" x2="89352" y2="98182"/>
                      </a14:backgroundRemoval>
                    </a14:imgEffect>
                  </a14:imgLayer>
                </a14:imgProps>
              </a:ext>
            </a:extLst>
          </a:blip>
          <a:srcRect l="3703" t="844" r="3703" b="1429"/>
          <a:stretch/>
        </p:blipFill>
        <p:spPr>
          <a:xfrm>
            <a:off x="8196055" y="3197005"/>
            <a:ext cx="1367676" cy="25729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63C279D-BFFA-5785-5B98-8250ECF2E85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68" r="2913"/>
          <a:stretch/>
        </p:blipFill>
        <p:spPr>
          <a:xfrm>
            <a:off x="10170329" y="3233275"/>
            <a:ext cx="1188000" cy="250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9FD4DDC-81C9-D085-6A11-20777C82AD14}"/>
              </a:ext>
            </a:extLst>
          </p:cNvPr>
          <p:cNvSpPr/>
          <p:nvPr/>
        </p:nvSpPr>
        <p:spPr>
          <a:xfrm>
            <a:off x="7553945" y="2458087"/>
            <a:ext cx="1628387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Card - 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商品圖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70F6580-180C-D1EA-6B41-4D66A38647B7}"/>
              </a:ext>
            </a:extLst>
          </p:cNvPr>
          <p:cNvSpPr/>
          <p:nvPr/>
        </p:nvSpPr>
        <p:spPr>
          <a:xfrm>
            <a:off x="1210149" y="2458087"/>
            <a:ext cx="2075976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Carousel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–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輪播圖 </a:t>
            </a:r>
          </a:p>
        </p:txBody>
      </p:sp>
    </p:spTree>
    <p:extLst>
      <p:ext uri="{BB962C8B-B14F-4D97-AF65-F5344CB8AC3E}">
        <p14:creationId xmlns:p14="http://schemas.microsoft.com/office/powerpoint/2010/main" val="154189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3EF7C-E03E-8AB6-65B7-457CE7437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158F18-3462-06DB-1111-5C1956CBF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CC615E45-25FC-F9AF-364A-4E5C360584C6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1E34722-0FEC-0E7B-0B74-E3B14555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C693312-6318-29D8-B7E2-8441EB944916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671F25C-89CF-CFE8-30E7-AA6875737266}"/>
              </a:ext>
            </a:extLst>
          </p:cNvPr>
          <p:cNvGrpSpPr/>
          <p:nvPr/>
        </p:nvGrpSpPr>
        <p:grpSpPr>
          <a:xfrm>
            <a:off x="264277" y="296667"/>
            <a:ext cx="2752793" cy="2752793"/>
            <a:chOff x="3264062" y="2625197"/>
            <a:chExt cx="2752793" cy="275279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A51C82C-C92E-E8B5-4F15-4C3E19A56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1909">
              <a:off x="3264062" y="2625197"/>
              <a:ext cx="2752793" cy="2752793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05E4AD1-E25D-3DA4-3CF6-74E40BB35245}"/>
                </a:ext>
              </a:extLst>
            </p:cNvPr>
            <p:cNvSpPr txBox="1"/>
            <p:nvPr/>
          </p:nvSpPr>
          <p:spPr>
            <a:xfrm>
              <a:off x="3409904" y="3661923"/>
              <a:ext cx="21360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JavaScript</a:t>
              </a:r>
              <a:endPara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FZYaoTi" panose="02010601030101010101" pitchFamily="2" charset="-122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3E961BA-F2D1-9478-D769-AA0759671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67" y="2902906"/>
            <a:ext cx="3267612" cy="3362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6ADB53B-EC3B-EA1D-2A45-497B089DC91E}"/>
              </a:ext>
            </a:extLst>
          </p:cNvPr>
          <p:cNvSpPr/>
          <p:nvPr/>
        </p:nvSpPr>
        <p:spPr>
          <a:xfrm>
            <a:off x="632085" y="2360241"/>
            <a:ext cx="2477596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註</a:t>
            </a:r>
            <a:r>
              <a:rPr lang="zh-TW" altLang="en-US" sz="1700" dirty="0">
                <a:latin typeface="SimSun" panose="02010600030101010101" pitchFamily="2" charset="-122"/>
                <a:ea typeface="SimSun" panose="02010600030101010101" pitchFamily="2" charset="-122"/>
              </a:rPr>
              <a:t>冊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按鈕表單驗證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0201C6-8DFE-8B1F-FC68-FA5FA8E12128}"/>
              </a:ext>
            </a:extLst>
          </p:cNvPr>
          <p:cNvSpPr/>
          <p:nvPr/>
        </p:nvSpPr>
        <p:spPr>
          <a:xfrm>
            <a:off x="5682767" y="2148578"/>
            <a:ext cx="4602951" cy="530520"/>
          </a:xfrm>
          <a:prstGeom prst="roundRect">
            <a:avLst/>
          </a:prstGeom>
          <a:solidFill>
            <a:srgbClr val="333F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點擊購物袋 </a:t>
            </a:r>
            <a:r>
              <a:rPr lang="zh-TW" altLang="en-US" sz="1500" dirty="0">
                <a:latin typeface="FZYaoTi" panose="02010601030101010101" pitchFamily="2" charset="-122"/>
                <a:ea typeface="FZYaoTi" panose="02010601030101010101" pitchFamily="2" charset="-122"/>
              </a:rPr>
              <a:t>→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圖示數字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+1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 、購物袋商品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+1</a:t>
            </a:r>
            <a:endParaRPr lang="zh-TW" altLang="en-US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B65C5D-23CE-F0DD-E246-4BE46D7AC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199" y="3235762"/>
            <a:ext cx="2444189" cy="3264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984BA6D-2EDD-39B8-2A54-683066A30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4" y="3114569"/>
            <a:ext cx="3527617" cy="25617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54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73A35-0148-533F-A28E-A9E9F0D4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C66B29-A789-4EB1-4CD0-47DF95094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B6442524-80CE-282B-FE3C-B99408F6485F}"/>
              </a:ext>
            </a:extLst>
          </p:cNvPr>
          <p:cNvGrpSpPr/>
          <p:nvPr/>
        </p:nvGrpSpPr>
        <p:grpSpPr>
          <a:xfrm>
            <a:off x="8375955" y="0"/>
            <a:ext cx="3819526" cy="1428750"/>
            <a:chOff x="228599" y="171450"/>
            <a:chExt cx="3819526" cy="14287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4C165B1-60AF-91E3-765B-45E647FB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8" t="13265" r="4412" b="4898"/>
            <a:stretch/>
          </p:blipFill>
          <p:spPr>
            <a:xfrm rot="5400000">
              <a:off x="1423987" y="-1023938"/>
              <a:ext cx="1428750" cy="3819526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6BEC7C6-F545-D19C-67C6-358966C0156C}"/>
                </a:ext>
              </a:extLst>
            </p:cNvPr>
            <p:cNvSpPr txBox="1"/>
            <p:nvPr/>
          </p:nvSpPr>
          <p:spPr>
            <a:xfrm>
              <a:off x="872435" y="315388"/>
              <a:ext cx="307246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5000" dirty="0">
                  <a:latin typeface="FZShuTi" panose="02010601030101010101" pitchFamily="2" charset="-122"/>
                  <a:ea typeface="FZShuTi" panose="02010601030101010101" pitchFamily="2" charset="-122"/>
                </a:rPr>
                <a:t>功能介紹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A1705C29-1B5B-DEAB-88AE-557E65D46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909">
            <a:off x="155950" y="-245398"/>
            <a:ext cx="3635426" cy="363542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0E599241-3589-9C6F-EE76-6EE09D8961DA}"/>
              </a:ext>
            </a:extLst>
          </p:cNvPr>
          <p:cNvSpPr/>
          <p:nvPr/>
        </p:nvSpPr>
        <p:spPr>
          <a:xfrm>
            <a:off x="119357" y="2230414"/>
            <a:ext cx="2514483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會員註</a:t>
            </a:r>
            <a:r>
              <a:rPr lang="zh-TW" altLang="en-US" sz="1700" dirty="0">
                <a:latin typeface="+mn-ea"/>
              </a:rPr>
              <a:t>冊</a:t>
            </a:r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系統</a:t>
            </a:r>
            <a:r>
              <a:rPr lang="en-US" altLang="zh-TW" dirty="0">
                <a:latin typeface="FZYaoTi" panose="02010601030101010101" pitchFamily="2" charset="-122"/>
                <a:ea typeface="FZYaoTi" panose="02010601030101010101" pitchFamily="2" charset="-122"/>
              </a:rPr>
              <a:t> </a:t>
            </a:r>
            <a:endParaRPr lang="zh-TW" altLang="en-US" dirty="0">
              <a:latin typeface="FZYaoTi" panose="02010601030101010101" pitchFamily="2" charset="-122"/>
              <a:ea typeface="FZYaoTi" panose="02010601030101010101" pitchFamily="2" charset="-122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42C2611-2BD5-673F-C430-0C9D43710B74}"/>
              </a:ext>
            </a:extLst>
          </p:cNvPr>
          <p:cNvSpPr/>
          <p:nvPr/>
        </p:nvSpPr>
        <p:spPr>
          <a:xfrm>
            <a:off x="6842660" y="2230414"/>
            <a:ext cx="2514483" cy="530520"/>
          </a:xfrm>
          <a:prstGeom prst="roundRect">
            <a:avLst/>
          </a:prstGeom>
          <a:solidFill>
            <a:schemeClr val="tx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FZYaoTi" panose="02010601030101010101" pitchFamily="2" charset="-122"/>
                <a:ea typeface="FZYaoTi" panose="02010601030101010101" pitchFamily="2" charset="-122"/>
              </a:rPr>
              <a:t>訂單管理（結帳功能）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D4E6311-CFED-299A-0906-BF1C26226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" y="2996998"/>
            <a:ext cx="3375683" cy="24363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A5EC48F-89DD-614F-ECAB-ED9C90863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2981">
            <a:off x="3685319" y="4702921"/>
            <a:ext cx="837126" cy="83712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D41515D-43BE-FC86-66C8-86CA6E6F6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20" y="5622540"/>
            <a:ext cx="3896118" cy="10693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82137E9-60C2-111E-8C0A-8AE7BA7FDB6E}"/>
              </a:ext>
            </a:extLst>
          </p:cNvPr>
          <p:cNvSpPr/>
          <p:nvPr/>
        </p:nvSpPr>
        <p:spPr>
          <a:xfrm>
            <a:off x="3829123" y="6490114"/>
            <a:ext cx="2171514" cy="168982"/>
          </a:xfrm>
          <a:prstGeom prst="rect">
            <a:avLst/>
          </a:prstGeom>
          <a:solidFill>
            <a:srgbClr val="F8EC0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00659AF-E12A-2439-45F6-1D455F5F7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" r="3689" b="4076"/>
          <a:stretch/>
        </p:blipFill>
        <p:spPr>
          <a:xfrm>
            <a:off x="6901453" y="2938929"/>
            <a:ext cx="1795509" cy="33861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418D106-40BE-6A5E-9E7B-20A30E8D1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85" y="5450101"/>
            <a:ext cx="3152058" cy="1242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F4E4505-5E25-E5E8-8952-97E959849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52981">
            <a:off x="9222666" y="4430148"/>
            <a:ext cx="837126" cy="83712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D9200B6-D74E-44A7-A2D0-6187036F868D}"/>
              </a:ext>
            </a:extLst>
          </p:cNvPr>
          <p:cNvSpPr/>
          <p:nvPr/>
        </p:nvSpPr>
        <p:spPr>
          <a:xfrm>
            <a:off x="10244137" y="6504506"/>
            <a:ext cx="1790969" cy="140197"/>
          </a:xfrm>
          <a:prstGeom prst="rect">
            <a:avLst/>
          </a:prstGeom>
          <a:solidFill>
            <a:srgbClr val="F8EC0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E107288-6173-AB08-B07B-4E2F2EFD4321}"/>
              </a:ext>
            </a:extLst>
          </p:cNvPr>
          <p:cNvSpPr txBox="1"/>
          <p:nvPr/>
        </p:nvSpPr>
        <p:spPr>
          <a:xfrm>
            <a:off x="1759702" y="1228050"/>
            <a:ext cx="1386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&amp;</a:t>
            </a:r>
            <a:r>
              <a:rPr lang="zh-TW" alt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PHP</a:t>
            </a:r>
            <a:endParaRPr lang="zh-TW" alt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FZYaoTi" panose="02010601030101010101" pitchFamily="2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A967231-FE2C-0591-0644-50EF79D3AC2C}"/>
              </a:ext>
            </a:extLst>
          </p:cNvPr>
          <p:cNvSpPr txBox="1"/>
          <p:nvPr/>
        </p:nvSpPr>
        <p:spPr>
          <a:xfrm>
            <a:off x="348643" y="1221500"/>
            <a:ext cx="1542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332807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234</Words>
  <Application>Microsoft Office PowerPoint</Application>
  <PresentationFormat>寬螢幕</PresentationFormat>
  <Paragraphs>91</Paragraphs>
  <Slides>11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Calibri</vt:lpstr>
      <vt:lpstr>Segoe UI Black</vt:lpstr>
      <vt:lpstr>Cambria</vt:lpstr>
      <vt:lpstr>FZYaoTi</vt:lpstr>
      <vt:lpstr>FZShuTi</vt:lpstr>
      <vt:lpstr>Calibri Light</vt:lpstr>
      <vt:lpstr>SimSun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蒼義 陳</dc:creator>
  <cp:lastModifiedBy>蒼義 陳</cp:lastModifiedBy>
  <cp:revision>23</cp:revision>
  <dcterms:created xsi:type="dcterms:W3CDTF">2025-02-18T01:48:21Z</dcterms:created>
  <dcterms:modified xsi:type="dcterms:W3CDTF">2025-03-03T20:14:16Z</dcterms:modified>
</cp:coreProperties>
</file>